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2EF61F-6795-4514-B72C-4A5C4E77B0E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426D5-DA2B-4963-8144-7A54676B17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695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39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3972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2397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E89D02C-BDF2-43AE-84A3-8F23F9F4B990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2397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2397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3F0D53E-792A-4C38-827D-723788040C7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4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Following slides go into detail on each</a:t>
            </a:r>
          </a:p>
        </p:txBody>
      </p:sp>
      <p:sp>
        <p:nvSpPr>
          <p:cNvPr id="72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2594869-7574-4BC1-99E1-5F566955429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60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ACB54F6-BF4D-4AC2-BE75-67B71F15A53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72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60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4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093FB9B-C7FA-40E7-8A11-8E8043B72D2D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72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EE854B2-ED02-47DE-BF72-0A058ABE97C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  <p:sp>
        <p:nvSpPr>
          <p:cNvPr id="72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80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0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834C4DD-A166-42E4-83A0-32997852516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  <p:sp>
        <p:nvSpPr>
          <p:cNvPr id="72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90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FA51312A-B555-4960-BA12-13EA2D0A26C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73F44A1C-55C5-4F37-BF8C-B1D30037D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067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51312A-B555-4960-BA12-13EA2D0A26C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44A1C-55C5-4F37-BF8C-B1D30037D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857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51312A-B555-4960-BA12-13EA2D0A26C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44A1C-55C5-4F37-BF8C-B1D30037D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005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51312A-B555-4960-BA12-13EA2D0A26C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44A1C-55C5-4F37-BF8C-B1D30037D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0683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51312A-B555-4960-BA12-13EA2D0A26C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44A1C-55C5-4F37-BF8C-B1D30037D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25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51312A-B555-4960-BA12-13EA2D0A26C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44A1C-55C5-4F37-BF8C-B1D30037D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52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51312A-B555-4960-BA12-13EA2D0A26C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44A1C-55C5-4F37-BF8C-B1D30037D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59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51312A-B555-4960-BA12-13EA2D0A26C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44A1C-55C5-4F37-BF8C-B1D30037D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026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51312A-B555-4960-BA12-13EA2D0A26C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44A1C-55C5-4F37-BF8C-B1D30037D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0956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51312A-B555-4960-BA12-13EA2D0A26C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44A1C-55C5-4F37-BF8C-B1D30037D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535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51312A-B555-4960-BA12-13EA2D0A26C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44A1C-55C5-4F37-BF8C-B1D30037D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77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51312A-B555-4960-BA12-13EA2D0A26C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44A1C-55C5-4F37-BF8C-B1D30037D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097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51312A-B555-4960-BA12-13EA2D0A26C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44A1C-55C5-4F37-BF8C-B1D30037D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159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FA51312A-B555-4960-BA12-13EA2D0A26C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73F44A1C-55C5-4F37-BF8C-B1D30037D291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990600" y="22098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Other Taxes</a:t>
            </a:r>
          </a:p>
        </p:txBody>
      </p:sp>
      <p:sp>
        <p:nvSpPr>
          <p:cNvPr id="32870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Form 1040 Lines 56-61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 Tabs 2, 6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17 Chapters 30, 36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328708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4491-27 Other Taxes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328709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2871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F8E5C2F-46B9-4517-AD47-DF2996EEA45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328711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3087" name="~PP3303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664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1616879"/>
      </p:ext>
    </p:extLst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OTHER TAXES</a:t>
            </a:r>
          </a:p>
        </p:txBody>
      </p:sp>
      <p:sp>
        <p:nvSpPr>
          <p:cNvPr id="3297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Self-employment taxes</a:t>
            </a:r>
          </a:p>
          <a:p>
            <a:pPr eaLnBrk="1" hangingPunct="1"/>
            <a:r>
              <a:rPr lang="en-US" smtClean="0"/>
              <a:t>Social Security and Medicare on Tip Income</a:t>
            </a:r>
          </a:p>
          <a:p>
            <a:pPr eaLnBrk="1" hangingPunct="1"/>
            <a:r>
              <a:rPr lang="en-US" smtClean="0"/>
              <a:t>Additional taxes on IRAs and Other qualified retirement plans</a:t>
            </a:r>
          </a:p>
          <a:p>
            <a:pPr eaLnBrk="1" hangingPunct="1"/>
            <a:r>
              <a:rPr lang="en-US" smtClean="0"/>
              <a:t>Repayment of 2008 First Time Homebuyer Credit (Form 5405)</a:t>
            </a:r>
          </a:p>
        </p:txBody>
      </p:sp>
      <p:sp>
        <p:nvSpPr>
          <p:cNvPr id="32973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2973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BF9A836-A47A-4774-9A50-193E554D392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329734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8" name="~PP63054.WAV">
            <a:hlinkClick r:id="" action="ppaction://media"/>
          </p:cNvPr>
          <p:cNvPicPr>
            <a:picLocks noRot="1" noChangeAspect="1"/>
          </p:cNvPicPr>
          <p:nvPr>
            <a:wavAudioFile r:embed="rId1" name="~PP615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5300897"/>
      </p:ext>
    </p:extLst>
  </p:cSld>
  <p:clrMapOvr>
    <a:masterClrMapping/>
  </p:clrMapOvr>
  <p:transition advTm="179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SELF-EMPLOYMENT TAX</a:t>
            </a:r>
          </a:p>
        </p:txBody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Receives net income from self-employment income over $400</a:t>
            </a:r>
          </a:p>
          <a:p>
            <a:pPr eaLnBrk="1" hangingPunct="1"/>
            <a:r>
              <a:rPr lang="en-US" smtClean="0"/>
              <a:t>Income as a church employee of $108.28 or more - out of scope</a:t>
            </a:r>
          </a:p>
          <a:p>
            <a:pPr eaLnBrk="1" hangingPunct="1"/>
            <a:r>
              <a:rPr lang="en-US" smtClean="0"/>
              <a:t>Schedule C or C-EZ triggers Schedule SE</a:t>
            </a:r>
          </a:p>
          <a:p>
            <a:pPr eaLnBrk="1" hangingPunct="1"/>
            <a:r>
              <a:rPr lang="en-US" smtClean="0"/>
              <a:t>TaxWise automatically calculates and transfers 50% as an adjustment to income</a:t>
            </a:r>
          </a:p>
        </p:txBody>
      </p:sp>
      <p:sp>
        <p:nvSpPr>
          <p:cNvPr id="33075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3075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7698A5B-3F5B-45E2-87A8-B90E54C5564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33075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5132" name="~PP2305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752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4212620"/>
      </p:ext>
    </p:extLst>
  </p:cSld>
  <p:clrMapOvr>
    <a:masterClrMapping/>
  </p:clrMapOvr>
  <p:transition advTm="6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1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3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TAX ON UNREPORTED TIPS</a:t>
            </a:r>
          </a:p>
        </p:txBody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SS and Medicare tax due on:</a:t>
            </a:r>
          </a:p>
          <a:p>
            <a:pPr lvl="1" eaLnBrk="1" hangingPunct="1"/>
            <a:r>
              <a:rPr lang="en-US" smtClean="0"/>
              <a:t>Employer allocated tips from W-2 Box 8</a:t>
            </a:r>
          </a:p>
          <a:p>
            <a:pPr lvl="1" eaLnBrk="1" hangingPunct="1"/>
            <a:r>
              <a:rPr lang="en-US" smtClean="0"/>
              <a:t>Unreported tips of $20 or more per month</a:t>
            </a:r>
          </a:p>
          <a:p>
            <a:pPr eaLnBrk="1" hangingPunct="1"/>
            <a:r>
              <a:rPr lang="en-US" smtClean="0"/>
              <a:t>Tips of less than $20 per month:</a:t>
            </a:r>
          </a:p>
          <a:p>
            <a:pPr lvl="1" eaLnBrk="1" hangingPunct="1"/>
            <a:r>
              <a:rPr lang="en-US" smtClean="0"/>
              <a:t>Not subject to SS or Medicare tax</a:t>
            </a:r>
          </a:p>
          <a:p>
            <a:pPr lvl="1" eaLnBrk="1" hangingPunct="1"/>
            <a:r>
              <a:rPr lang="en-US" smtClean="0"/>
              <a:t>Do not need to be reported to employer</a:t>
            </a:r>
          </a:p>
          <a:p>
            <a:pPr eaLnBrk="1" hangingPunct="1"/>
            <a:r>
              <a:rPr lang="en-US" smtClean="0"/>
              <a:t>All unreported tips listed on Form 4137 and transferred to Form 1040 Line 7 </a:t>
            </a:r>
          </a:p>
        </p:txBody>
      </p:sp>
      <p:sp>
        <p:nvSpPr>
          <p:cNvPr id="33178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3178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641EB92-3C46-4A7D-903E-8BA910E27DB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33178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6155" name="~PP3306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414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5844755"/>
      </p:ext>
    </p:extLst>
  </p:cSld>
  <p:clrMapOvr>
    <a:masterClrMapping/>
  </p:clrMapOvr>
  <p:transition advTm="13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TAX ON IRAs</a:t>
            </a:r>
          </a:p>
        </p:txBody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IRAs and other qualified retirement plans</a:t>
            </a:r>
          </a:p>
          <a:p>
            <a:pPr lvl="1" eaLnBrk="1" hangingPunct="1"/>
            <a:r>
              <a:rPr lang="en-US" smtClean="0"/>
              <a:t>Distributions before age 59½ and not rolled-over</a:t>
            </a:r>
          </a:p>
          <a:p>
            <a:pPr lvl="2" eaLnBrk="1" hangingPunct="1"/>
            <a:r>
              <a:rPr lang="en-US" smtClean="0"/>
              <a:t>Form 5329, Part I  NEW</a:t>
            </a:r>
          </a:p>
          <a:p>
            <a:pPr lvl="2" eaLnBrk="1" hangingPunct="1"/>
            <a:r>
              <a:rPr lang="en-US" smtClean="0"/>
              <a:t>Early distribution exceptions</a:t>
            </a:r>
          </a:p>
          <a:p>
            <a:pPr eaLnBrk="1" hangingPunct="1"/>
            <a:r>
              <a:rPr lang="en-US" smtClean="0"/>
              <a:t>Penalty on Minimum Distribution not taken at/after age 70 ½</a:t>
            </a:r>
          </a:p>
          <a:p>
            <a:pPr eaLnBrk="1" hangingPunct="1"/>
            <a:r>
              <a:rPr lang="en-US" smtClean="0"/>
              <a:t>Excess contributions and not removed by the due date of the return</a:t>
            </a:r>
          </a:p>
        </p:txBody>
      </p:sp>
      <p:sp>
        <p:nvSpPr>
          <p:cNvPr id="33280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3280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5D647E9-7FC7-4779-888A-D23E1A747E3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  <p:sp>
        <p:nvSpPr>
          <p:cNvPr id="33280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7181" name="~PP6306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641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4241760"/>
      </p:ext>
    </p:extLst>
  </p:cSld>
  <p:clrMapOvr>
    <a:masterClrMapping/>
  </p:clrMapOvr>
  <p:transition advTm="7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18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81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REPAYMENT OF 2008 FIRST TIME HOMEBUYER CREDIT</a:t>
            </a:r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If TP still owns the home, complete Form 5405 Part IV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If TP has sold the home, complete Form 5405 Part III and Part IV</a:t>
            </a:r>
          </a:p>
          <a:p>
            <a:pPr lvl="1" eaLnBrk="1" hangingPunct="1"/>
            <a:r>
              <a:rPr lang="en-US" smtClean="0"/>
              <a:t>Includes foreclosure</a:t>
            </a:r>
          </a:p>
        </p:txBody>
      </p:sp>
      <p:sp>
        <p:nvSpPr>
          <p:cNvPr id="33382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3382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E701F45-6FE1-4D6C-AC1F-2FEB6B40C7E9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  <p:sp>
        <p:nvSpPr>
          <p:cNvPr id="33383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8" name="~PP43069.WAV">
            <a:hlinkClick r:id="" action="ppaction://media"/>
          </p:cNvPr>
          <p:cNvPicPr>
            <a:picLocks noRot="1" noChangeAspect="1"/>
          </p:cNvPicPr>
          <p:nvPr>
            <a:wavAudioFile r:embed="rId1" name="~PP4036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8910455"/>
      </p:ext>
    </p:extLst>
  </p:cSld>
  <p:clrMapOvr>
    <a:masterClrMapping/>
  </p:clrMapOvr>
  <p:transition advTm="6497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327</Words>
  <Application>Microsoft Office PowerPoint</Application>
  <PresentationFormat>On-screen Show (4:3)</PresentationFormat>
  <Paragraphs>63</Paragraphs>
  <Slides>6</Slides>
  <Notes>6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NJ Template 06</vt:lpstr>
      <vt:lpstr>Other Taxes</vt:lpstr>
      <vt:lpstr>OTHER TAXES</vt:lpstr>
      <vt:lpstr>SELF-EMPLOYMENT TAX</vt:lpstr>
      <vt:lpstr> TAX ON UNREPORTED TIPS</vt:lpstr>
      <vt:lpstr>TAX ON IRAs</vt:lpstr>
      <vt:lpstr>REPAYMENT OF 2008 FIRST TIME HOMEBUYER CREDIT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Other Taxes</dc:title>
  <dc:creator>HershAl</dc:creator>
  <cp:lastModifiedBy>HershAl</cp:lastModifiedBy>
  <cp:revision>2</cp:revision>
  <dcterms:created xsi:type="dcterms:W3CDTF">2012-01-07T00:34:40Z</dcterms:created>
  <dcterms:modified xsi:type="dcterms:W3CDTF">2012-01-07T00:34:41Z</dcterms:modified>
</cp:coreProperties>
</file>